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529" r:id="rId2"/>
    <p:sldId id="518" r:id="rId3"/>
    <p:sldId id="527" r:id="rId4"/>
    <p:sldId id="519" r:id="rId5"/>
    <p:sldId id="520" r:id="rId6"/>
    <p:sldId id="534" r:id="rId7"/>
    <p:sldId id="524" r:id="rId8"/>
    <p:sldId id="530" r:id="rId9"/>
    <p:sldId id="525" r:id="rId10"/>
    <p:sldId id="526" r:id="rId11"/>
    <p:sldId id="533" r:id="rId12"/>
    <p:sldId id="531" r:id="rId13"/>
    <p:sldId id="537" r:id="rId14"/>
    <p:sldId id="528" r:id="rId15"/>
    <p:sldId id="523" r:id="rId16"/>
    <p:sldId id="538" r:id="rId17"/>
  </p:sldIdLst>
  <p:sldSz cx="16256000" cy="9144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0000"/>
    <a:srgbClr val="D1D3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28" autoAdjust="0"/>
    <p:restoredTop sz="86744" autoAdjust="0"/>
  </p:normalViewPr>
  <p:slideViewPr>
    <p:cSldViewPr>
      <p:cViewPr varScale="1">
        <p:scale>
          <a:sx n="72" d="100"/>
          <a:sy n="72" d="100"/>
        </p:scale>
        <p:origin x="780" y="66"/>
      </p:cViewPr>
      <p:guideLst>
        <p:guide orient="horz" pos="2880"/>
        <p:guide pos="216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17784"/>
    </p:cViewPr>
  </p:sorterViewPr>
  <p:notesViewPr>
    <p:cSldViewPr>
      <p:cViewPr varScale="1">
        <p:scale>
          <a:sx n="113" d="100"/>
          <a:sy n="113" d="100"/>
        </p:scale>
        <p:origin x="2418" y="11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612" cy="466434"/>
          </a:xfrm>
          <a:prstGeom prst="rect">
            <a:avLst/>
          </a:prstGeom>
        </p:spPr>
        <p:txBody>
          <a:bodyPr vert="horz" lIns="58704" tIns="29352" rIns="58704" bIns="29352" rtlCol="0"/>
          <a:lstStyle>
            <a:lvl1pPr algn="l">
              <a:defRPr sz="8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735" y="1"/>
            <a:ext cx="3038296" cy="466434"/>
          </a:xfrm>
          <a:prstGeom prst="rect">
            <a:avLst/>
          </a:prstGeom>
        </p:spPr>
        <p:txBody>
          <a:bodyPr vert="horz" lIns="58704" tIns="29352" rIns="58704" bIns="29352" rtlCol="0"/>
          <a:lstStyle>
            <a:lvl1pPr algn="r">
              <a:defRPr sz="800"/>
            </a:lvl1pPr>
          </a:lstStyle>
          <a:p>
            <a:fld id="{B7E1D31A-2000-4573-A9AE-D9CA859E866F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58704" tIns="29352" rIns="58704" bIns="2935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3"/>
            <a:ext cx="5608320" cy="3660458"/>
          </a:xfrm>
          <a:prstGeom prst="rect">
            <a:avLst/>
          </a:prstGeom>
        </p:spPr>
        <p:txBody>
          <a:bodyPr vert="horz" lIns="58704" tIns="29352" rIns="58704" bIns="29352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3037612" cy="466434"/>
          </a:xfrm>
          <a:prstGeom prst="rect">
            <a:avLst/>
          </a:prstGeom>
        </p:spPr>
        <p:txBody>
          <a:bodyPr vert="horz" lIns="58704" tIns="29352" rIns="58704" bIns="29352" rtlCol="0" anchor="b"/>
          <a:lstStyle>
            <a:lvl1pPr algn="l">
              <a:defRPr sz="8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735" y="8829968"/>
            <a:ext cx="3038296" cy="466434"/>
          </a:xfrm>
          <a:prstGeom prst="rect">
            <a:avLst/>
          </a:prstGeom>
        </p:spPr>
        <p:txBody>
          <a:bodyPr vert="horz" lIns="58704" tIns="29352" rIns="58704" bIns="29352" rtlCol="0" anchor="b"/>
          <a:lstStyle>
            <a:lvl1pPr algn="r">
              <a:defRPr sz="800"/>
            </a:lvl1pPr>
          </a:lstStyle>
          <a:p>
            <a:fld id="{3BBCEFF7-F636-4DBB-9519-AA32B9B2DB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558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BCEFF7-F636-4DBB-9519-AA32B9B2DB3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4457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BCEFF7-F636-4DBB-9519-AA32B9B2DB3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1589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BCEFF7-F636-4DBB-9519-AA32B9B2DB3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5687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BCEFF7-F636-4DBB-9519-AA32B9B2DB3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2000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BCEFF7-F636-4DBB-9519-AA32B9B2DB3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9521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BCEFF7-F636-4DBB-9519-AA32B9B2DB3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8278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BCEFF7-F636-4DBB-9519-AA32B9B2DB3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2462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BCEFF7-F636-4DBB-9519-AA32B9B2DB3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2248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BCEFF7-F636-4DBB-9519-AA32B9B2DB3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9292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BCEFF7-F636-4DBB-9519-AA32B9B2DB3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1053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BCEFF7-F636-4DBB-9519-AA32B9B2DB3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7507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D934BDA5-8BDB-034A-812E-28DFDC4AAC3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203" y="0"/>
            <a:ext cx="16243300" cy="7620000"/>
          </a:xfrm>
          <a:prstGeom prst="rect">
            <a:avLst/>
          </a:prstGeom>
        </p:spPr>
      </p:pic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927192" y="8077200"/>
            <a:ext cx="7959883" cy="6771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/>
            </a:lvl1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9" name="object 7">
            <a:extLst>
              <a:ext uri="{FF2B5EF4-FFF2-40B4-BE49-F238E27FC236}">
                <a16:creationId xmlns:a16="http://schemas.microsoft.com/office/drawing/2014/main" id="{A64921BF-FF99-BC44-9F2F-FC64D631838A}"/>
              </a:ext>
            </a:extLst>
          </p:cNvPr>
          <p:cNvSpPr/>
          <p:nvPr userDrawn="1"/>
        </p:nvSpPr>
        <p:spPr>
          <a:xfrm>
            <a:off x="10718800" y="1638300"/>
            <a:ext cx="0" cy="4572000"/>
          </a:xfrm>
          <a:custGeom>
            <a:avLst/>
            <a:gdLst/>
            <a:ahLst/>
            <a:cxnLst/>
            <a:rect l="l" t="t" r="r" b="b"/>
            <a:pathLst>
              <a:path h="4572000">
                <a:moveTo>
                  <a:pt x="0" y="0"/>
                </a:moveTo>
                <a:lnTo>
                  <a:pt x="0" y="4572000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9">
            <a:extLst>
              <a:ext uri="{FF2B5EF4-FFF2-40B4-BE49-F238E27FC236}">
                <a16:creationId xmlns:a16="http://schemas.microsoft.com/office/drawing/2014/main" id="{71CF9C78-E331-774C-9C66-930EC4B7B3D2}"/>
              </a:ext>
            </a:extLst>
          </p:cNvPr>
          <p:cNvSpPr/>
          <p:nvPr userDrawn="1"/>
        </p:nvSpPr>
        <p:spPr>
          <a:xfrm>
            <a:off x="0" y="8343900"/>
            <a:ext cx="1525270" cy="203200"/>
          </a:xfrm>
          <a:custGeom>
            <a:avLst/>
            <a:gdLst/>
            <a:ahLst/>
            <a:cxnLst/>
            <a:rect l="l" t="t" r="r" b="b"/>
            <a:pathLst>
              <a:path w="1525270" h="203200">
                <a:moveTo>
                  <a:pt x="0" y="203200"/>
                </a:moveTo>
                <a:lnTo>
                  <a:pt x="1525015" y="203200"/>
                </a:lnTo>
                <a:lnTo>
                  <a:pt x="1525015" y="0"/>
                </a:lnTo>
                <a:lnTo>
                  <a:pt x="0" y="0"/>
                </a:lnTo>
                <a:lnTo>
                  <a:pt x="0" y="203200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048ED6E-F499-E742-91E1-099FE0C2FF4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55400" y="2160541"/>
            <a:ext cx="3911600" cy="34163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060575" y="1560367"/>
            <a:ext cx="8890000" cy="230832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lnSpc>
                <a:spcPct val="100000"/>
              </a:lnSpc>
              <a:defRPr sz="15000" b="1" i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B4935654-4BF2-3749-B5BE-A2DF39E12C9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76000" y="8247879"/>
            <a:ext cx="4724400" cy="3937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ontent Slide - Bra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2212994" y="1861145"/>
            <a:ext cx="12877463" cy="5965560"/>
          </a:xfrm>
          <a:prstGeom prst="rect">
            <a:avLst/>
          </a:prstGeom>
        </p:spPr>
        <p:txBody>
          <a:bodyPr anchor="ctr"/>
          <a:lstStyle>
            <a:lvl1pPr>
              <a:defRPr sz="5823" b="0" i="0">
                <a:solidFill>
                  <a:srgbClr val="E72000"/>
                </a:solidFill>
                <a:latin typeface="URW Grotesk T Light" charset="0"/>
                <a:ea typeface="URW Grotesk T Light" charset="0"/>
                <a:cs typeface="URW Grotesk T Light" charset="0"/>
              </a:defRPr>
            </a:lvl1pPr>
            <a:lvl2pPr>
              <a:defRPr sz="5823" b="0" i="0">
                <a:solidFill>
                  <a:srgbClr val="E72000"/>
                </a:solidFill>
                <a:latin typeface="URW Grotesk T Light" charset="0"/>
                <a:ea typeface="URW Grotesk T Light" charset="0"/>
                <a:cs typeface="URW Grotesk T Light" charset="0"/>
              </a:defRPr>
            </a:lvl2pPr>
            <a:lvl3pPr>
              <a:defRPr sz="5823" b="0" i="0">
                <a:solidFill>
                  <a:srgbClr val="E72000"/>
                </a:solidFill>
                <a:latin typeface="URW Grotesk T Light" charset="0"/>
                <a:ea typeface="URW Grotesk T Light" charset="0"/>
                <a:cs typeface="URW Grotesk T Light" charset="0"/>
              </a:defRPr>
            </a:lvl3pPr>
            <a:lvl4pPr>
              <a:defRPr sz="5823" b="0" i="0">
                <a:solidFill>
                  <a:srgbClr val="E72000"/>
                </a:solidFill>
                <a:latin typeface="URW Grotesk T Light" charset="0"/>
                <a:ea typeface="URW Grotesk T Light" charset="0"/>
                <a:cs typeface="URW Grotesk T Light" charset="0"/>
              </a:defRPr>
            </a:lvl4pPr>
            <a:lvl5pPr>
              <a:defRPr sz="5823" b="0" i="0">
                <a:solidFill>
                  <a:srgbClr val="E72000"/>
                </a:solidFill>
                <a:latin typeface="URW Grotesk T Light" charset="0"/>
                <a:ea typeface="URW Grotesk T Light" charset="0"/>
                <a:cs typeface="URW Grotesk T Light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itle 19"/>
          <p:cNvSpPr>
            <a:spLocks noGrp="1"/>
          </p:cNvSpPr>
          <p:nvPr>
            <p:ph type="title" hasCustomPrompt="1"/>
          </p:nvPr>
        </p:nvSpPr>
        <p:spPr>
          <a:xfrm>
            <a:off x="6156332" y="382499"/>
            <a:ext cx="9550763" cy="395836"/>
          </a:xfrm>
          <a:prstGeom prst="rect">
            <a:avLst/>
          </a:prstGeom>
        </p:spPr>
        <p:txBody>
          <a:bodyPr/>
          <a:lstStyle>
            <a:lvl1pPr algn="r">
              <a:defRPr sz="2587" b="1" i="0">
                <a:solidFill>
                  <a:srgbClr val="E72000"/>
                </a:solidFill>
                <a:latin typeface="URW Grotesk" charset="0"/>
                <a:ea typeface="URW Grotesk" charset="0"/>
                <a:cs typeface="URW Grotesk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5460144" y="8243883"/>
            <a:ext cx="391509" cy="4864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FE7A3-E23D-E743-B838-FAE50462FADC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 descr="Nebraska_N_RGB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012" y="7800624"/>
            <a:ext cx="985835" cy="918984"/>
          </a:xfrm>
          <a:prstGeom prst="rect">
            <a:avLst/>
          </a:prstGeom>
        </p:spPr>
      </p:pic>
      <p:sp>
        <p:nvSpPr>
          <p:cNvPr id="12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3506902" y="9254386"/>
            <a:ext cx="9735116" cy="554493"/>
          </a:xfrm>
          <a:prstGeom prst="rect">
            <a:avLst/>
          </a:prstGeom>
          <a:noFill/>
          <a:ln>
            <a:noFill/>
          </a:ln>
        </p:spPr>
        <p:txBody>
          <a:bodyPr vert="horz" anchor="t"/>
          <a:lstStyle>
            <a:lvl1pPr marL="0" indent="0">
              <a:buNone/>
              <a:defRPr sz="1456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/>
              <a:t>Add captions here</a:t>
            </a:r>
          </a:p>
          <a:p>
            <a:pPr lvl="0"/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1578422" y="875380"/>
            <a:ext cx="4128181" cy="431272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2587" b="0" i="0" baseline="0">
                <a:latin typeface="URWGroteskConLig"/>
                <a:cs typeface="URWGroteskConLig"/>
              </a:defRPr>
            </a:lvl1pPr>
            <a:lvl2pPr marL="369689" indent="0" algn="r">
              <a:buNone/>
              <a:defRPr sz="2587" b="0" i="0">
                <a:latin typeface="URWGroteskTLig"/>
                <a:cs typeface="URWGroteskTLig"/>
              </a:defRPr>
            </a:lvl2pPr>
            <a:lvl3pPr marL="739378" indent="0" algn="r">
              <a:buNone/>
              <a:defRPr sz="2587" b="0" i="0">
                <a:latin typeface="URWGroteskTLig"/>
                <a:cs typeface="URWGroteskTLig"/>
              </a:defRPr>
            </a:lvl3pPr>
            <a:lvl4pPr marL="1109067" indent="0" algn="r">
              <a:buNone/>
              <a:defRPr sz="2587" b="0" i="0">
                <a:latin typeface="URWGroteskTLig"/>
                <a:cs typeface="URWGroteskTLig"/>
              </a:defRPr>
            </a:lvl4pPr>
            <a:lvl5pPr marL="1478756" indent="0" algn="r">
              <a:buNone/>
              <a:defRPr sz="2587" b="0" i="0">
                <a:latin typeface="URWGroteskTLig"/>
                <a:cs typeface="URWGroteskTLig"/>
              </a:defRPr>
            </a:lvl5pPr>
          </a:lstStyle>
          <a:p>
            <a:pPr lvl="0"/>
            <a:r>
              <a:rPr lang="en-US" dirty="0"/>
              <a:t>Click to add subhead</a:t>
            </a:r>
          </a:p>
        </p:txBody>
      </p:sp>
    </p:spTree>
    <p:extLst>
      <p:ext uri="{BB962C8B-B14F-4D97-AF65-F5344CB8AC3E}">
        <p14:creationId xmlns:p14="http://schemas.microsoft.com/office/powerpoint/2010/main" val="3807041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81175E-7 6.62363E-7 L 5.81175E-7 -0.11591 " pathEditMode="relative" rAng="0" ptsTypes="AA">
                                      <p:cBhvr>
                                        <p:cTn id="6" dur="7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7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>
        <p:tmplLst>
          <p:tmpl lvl="1">
            <p:tnLst>
              <p:par>
                <p:cTn presetID="64" presetClass="path" presetSubtype="0" accel="50000" decel="50000" fill="hold" nodeType="afterEffect">
                  <p:stCondLst>
                    <p:cond delay="0"/>
                  </p:stCondLst>
                  <p:childTnLst>
                    <p:animMotion origin="layout" path="M 5.81175E-7 6.62363E-7 L 5.81175E-7 -0.11591 " pathEditMode="relative" rAng="0" ptsTypes="AA">
                      <p:cBhvr>
                        <p:cTn dur="7000" fill="hold"/>
                        <p:tgtEl>
                          <p:spTgt spid="12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0" y="-5796"/>
                    </p:animMotion>
                  </p:childTnLst>
                </p:cTn>
              </p:par>
            </p:tnLst>
          </p:tmpl>
        </p:tmplLst>
      </p:bldP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 - Gri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0B41ADE-3D9B-9A45-9BF8-A358CB07A0D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2006600" cy="91440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184400" y="609600"/>
            <a:ext cx="11963400" cy="485139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3200" b="1" i="0">
                <a:solidFill>
                  <a:schemeClr val="tx1"/>
                </a:solidFill>
                <a:latin typeface="+mn-lt"/>
                <a:cs typeface="Times New Roman"/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556000" y="1600200"/>
            <a:ext cx="11836400" cy="6015942"/>
          </a:xfrm>
          <a:prstGeom prst="rect">
            <a:avLst/>
          </a:prstGeom>
        </p:spPr>
        <p:txBody>
          <a:bodyPr lIns="0" tIns="0" rIns="0" bIns="0" anchor="t"/>
          <a:lstStyle>
            <a:lvl1pPr>
              <a:defRPr sz="4400" b="0" i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27BE951C-3295-CA4F-B6F5-BB04961B11B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9461" y="4019113"/>
            <a:ext cx="1271539" cy="1110769"/>
          </a:xfrm>
          <a:prstGeom prst="rect">
            <a:avLst/>
          </a:prstGeom>
        </p:spPr>
      </p:pic>
      <p:sp>
        <p:nvSpPr>
          <p:cNvPr id="8" name="object 5">
            <a:extLst>
              <a:ext uri="{FF2B5EF4-FFF2-40B4-BE49-F238E27FC236}">
                <a16:creationId xmlns:a16="http://schemas.microsoft.com/office/drawing/2014/main" id="{AD4D9A2A-33C0-6245-ADC5-02C6D5B1D4FA}"/>
              </a:ext>
            </a:extLst>
          </p:cNvPr>
          <p:cNvSpPr/>
          <p:nvPr userDrawn="1"/>
        </p:nvSpPr>
        <p:spPr>
          <a:xfrm>
            <a:off x="14528800" y="750568"/>
            <a:ext cx="1727200" cy="240031"/>
          </a:xfrm>
          <a:custGeom>
            <a:avLst/>
            <a:gdLst/>
            <a:ahLst/>
            <a:cxnLst/>
            <a:rect l="l" t="t" r="r" b="b"/>
            <a:pathLst>
              <a:path w="6096000" h="203200">
                <a:moveTo>
                  <a:pt x="0" y="203200"/>
                </a:moveTo>
                <a:lnTo>
                  <a:pt x="6096000" y="203200"/>
                </a:lnTo>
                <a:lnTo>
                  <a:pt x="6096000" y="0"/>
                </a:lnTo>
                <a:lnTo>
                  <a:pt x="0" y="0"/>
                </a:lnTo>
                <a:lnTo>
                  <a:pt x="0" y="203200"/>
                </a:lnTo>
                <a:close/>
              </a:path>
            </a:pathLst>
          </a:custGeom>
          <a:solidFill>
            <a:srgbClr val="D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856366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 - Glor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CED1EF5-66F1-244A-B20F-F8BF4CA9520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35" y="0"/>
            <a:ext cx="15430500" cy="91440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98800" y="609600"/>
            <a:ext cx="11049000" cy="485139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3200" b="1" i="0">
                <a:solidFill>
                  <a:schemeClr val="tx1"/>
                </a:solidFill>
                <a:latin typeface="+mn-lt"/>
                <a:cs typeface="Times New Roman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556000" y="1523999"/>
            <a:ext cx="11836400" cy="6092143"/>
          </a:xfrm>
          <a:prstGeom prst="rect">
            <a:avLst/>
          </a:prstGeom>
        </p:spPr>
        <p:txBody>
          <a:bodyPr lIns="0" tIns="0" rIns="0" bIns="0" anchor="t"/>
          <a:lstStyle>
            <a:lvl1pPr>
              <a:defRPr sz="4800" b="0" i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27BE951C-3295-CA4F-B6F5-BB04961B11B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9461" y="4019113"/>
            <a:ext cx="1271539" cy="1110770"/>
          </a:xfrm>
          <a:prstGeom prst="rect">
            <a:avLst/>
          </a:prstGeom>
        </p:spPr>
      </p:pic>
      <p:sp>
        <p:nvSpPr>
          <p:cNvPr id="10" name="object 5">
            <a:extLst>
              <a:ext uri="{FF2B5EF4-FFF2-40B4-BE49-F238E27FC236}">
                <a16:creationId xmlns:a16="http://schemas.microsoft.com/office/drawing/2014/main" id="{46EC2DA8-1199-9745-A1F2-769683C88F3F}"/>
              </a:ext>
            </a:extLst>
          </p:cNvPr>
          <p:cNvSpPr/>
          <p:nvPr userDrawn="1"/>
        </p:nvSpPr>
        <p:spPr>
          <a:xfrm>
            <a:off x="14528800" y="750568"/>
            <a:ext cx="1727200" cy="240031"/>
          </a:xfrm>
          <a:custGeom>
            <a:avLst/>
            <a:gdLst/>
            <a:ahLst/>
            <a:cxnLst/>
            <a:rect l="l" t="t" r="r" b="b"/>
            <a:pathLst>
              <a:path w="6096000" h="203200">
                <a:moveTo>
                  <a:pt x="0" y="203200"/>
                </a:moveTo>
                <a:lnTo>
                  <a:pt x="6096000" y="203200"/>
                </a:lnTo>
                <a:lnTo>
                  <a:pt x="6096000" y="0"/>
                </a:lnTo>
                <a:lnTo>
                  <a:pt x="0" y="0"/>
                </a:lnTo>
                <a:lnTo>
                  <a:pt x="0" y="203200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 - Red Gri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AD28A3B-03DC-3E41-A085-9E86B6F9BF3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6587" y="0"/>
            <a:ext cx="14249400" cy="91440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7B382F4C-D42D-3E40-B287-E0BE1FA0239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9461" y="4019113"/>
            <a:ext cx="1271539" cy="1110769"/>
          </a:xfrm>
          <a:prstGeom prst="rect">
            <a:avLst/>
          </a:prstGeom>
        </p:spPr>
      </p:pic>
      <p:sp>
        <p:nvSpPr>
          <p:cNvPr id="24" name="Holder 2">
            <a:extLst>
              <a:ext uri="{FF2B5EF4-FFF2-40B4-BE49-F238E27FC236}">
                <a16:creationId xmlns:a16="http://schemas.microsoft.com/office/drawing/2014/main" id="{1D413CF6-ED99-9F42-BCF6-9786CB9735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75600" y="568961"/>
            <a:ext cx="6172200" cy="485139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3200" b="1" i="0">
                <a:solidFill>
                  <a:schemeClr val="bg1"/>
                </a:solidFill>
                <a:latin typeface="+mn-lt"/>
                <a:cs typeface="Times New Roman"/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25" name="Holder 3">
            <a:extLst>
              <a:ext uri="{FF2B5EF4-FFF2-40B4-BE49-F238E27FC236}">
                <a16:creationId xmlns:a16="http://schemas.microsoft.com/office/drawing/2014/main" id="{D8F191FF-9478-5941-B04B-88C08C9366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56000" y="1804669"/>
            <a:ext cx="11836400" cy="6577332"/>
          </a:xfrm>
          <a:prstGeom prst="rect">
            <a:avLst/>
          </a:prstGeom>
        </p:spPr>
        <p:txBody>
          <a:bodyPr lIns="0" tIns="0" rIns="0" bIns="0" anchor="t"/>
          <a:lstStyle>
            <a:lvl1pPr>
              <a:defRPr sz="4800" b="0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object 5">
            <a:extLst>
              <a:ext uri="{FF2B5EF4-FFF2-40B4-BE49-F238E27FC236}">
                <a16:creationId xmlns:a16="http://schemas.microsoft.com/office/drawing/2014/main" id="{3D4B7669-FE11-C34B-AA73-1780BFEFD19E}"/>
              </a:ext>
            </a:extLst>
          </p:cNvPr>
          <p:cNvSpPr/>
          <p:nvPr userDrawn="1"/>
        </p:nvSpPr>
        <p:spPr>
          <a:xfrm>
            <a:off x="14528800" y="750568"/>
            <a:ext cx="1727200" cy="240031"/>
          </a:xfrm>
          <a:custGeom>
            <a:avLst/>
            <a:gdLst/>
            <a:ahLst/>
            <a:cxnLst/>
            <a:rect l="l" t="t" r="r" b="b"/>
            <a:pathLst>
              <a:path w="6096000" h="203200">
                <a:moveTo>
                  <a:pt x="0" y="203200"/>
                </a:moveTo>
                <a:lnTo>
                  <a:pt x="6096000" y="203200"/>
                </a:lnTo>
                <a:lnTo>
                  <a:pt x="6096000" y="0"/>
                </a:lnTo>
                <a:lnTo>
                  <a:pt x="0" y="0"/>
                </a:lnTo>
                <a:lnTo>
                  <a:pt x="0" y="203200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 - White Glor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AD28A3B-03DC-3E41-A085-9E86B6F9BF3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6587" y="0"/>
            <a:ext cx="14249400" cy="91440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7B382F4C-D42D-3E40-B287-E0BE1FA0239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9461" y="4019113"/>
            <a:ext cx="1271539" cy="1110769"/>
          </a:xfrm>
          <a:prstGeom prst="rect">
            <a:avLst/>
          </a:prstGeom>
        </p:spPr>
      </p:pic>
      <p:sp>
        <p:nvSpPr>
          <p:cNvPr id="24" name="Holder 2">
            <a:extLst>
              <a:ext uri="{FF2B5EF4-FFF2-40B4-BE49-F238E27FC236}">
                <a16:creationId xmlns:a16="http://schemas.microsoft.com/office/drawing/2014/main" id="{1D413CF6-ED99-9F42-BCF6-9786CB9735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75600" y="568961"/>
            <a:ext cx="6172200" cy="485139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3200" b="1" i="0">
                <a:solidFill>
                  <a:srgbClr val="D00000"/>
                </a:solidFill>
                <a:latin typeface="+mn-lt"/>
                <a:cs typeface="Times New Roman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25" name="Holder 3">
            <a:extLst>
              <a:ext uri="{FF2B5EF4-FFF2-40B4-BE49-F238E27FC236}">
                <a16:creationId xmlns:a16="http://schemas.microsoft.com/office/drawing/2014/main" id="{D8F191FF-9478-5941-B04B-88C08C9366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56000" y="1741167"/>
            <a:ext cx="11836400" cy="6640833"/>
          </a:xfrm>
          <a:prstGeom prst="rect">
            <a:avLst/>
          </a:prstGeom>
        </p:spPr>
        <p:txBody>
          <a:bodyPr lIns="0" tIns="0" rIns="0" bIns="0" anchor="t"/>
          <a:lstStyle>
            <a:lvl1pPr>
              <a:defRPr sz="4800" b="0" i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object 5">
            <a:extLst>
              <a:ext uri="{FF2B5EF4-FFF2-40B4-BE49-F238E27FC236}">
                <a16:creationId xmlns:a16="http://schemas.microsoft.com/office/drawing/2014/main" id="{AE2C473B-FBD4-744C-8721-BD11A8CAE3DC}"/>
              </a:ext>
            </a:extLst>
          </p:cNvPr>
          <p:cNvSpPr/>
          <p:nvPr userDrawn="1"/>
        </p:nvSpPr>
        <p:spPr>
          <a:xfrm>
            <a:off x="14528800" y="750568"/>
            <a:ext cx="1727200" cy="240031"/>
          </a:xfrm>
          <a:custGeom>
            <a:avLst/>
            <a:gdLst/>
            <a:ahLst/>
            <a:cxnLst/>
            <a:rect l="l" t="t" r="r" b="b"/>
            <a:pathLst>
              <a:path w="6096000" h="203200">
                <a:moveTo>
                  <a:pt x="0" y="203200"/>
                </a:moveTo>
                <a:lnTo>
                  <a:pt x="6096000" y="203200"/>
                </a:lnTo>
                <a:lnTo>
                  <a:pt x="6096000" y="0"/>
                </a:lnTo>
                <a:lnTo>
                  <a:pt x="0" y="0"/>
                </a:lnTo>
                <a:lnTo>
                  <a:pt x="0" y="203200"/>
                </a:lnTo>
                <a:close/>
              </a:path>
            </a:pathLst>
          </a:custGeom>
          <a:solidFill>
            <a:srgbClr val="D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836504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806D2750-218D-7944-9273-FB9708C65AE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6256000" cy="9144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3348D41-B992-1349-8476-28FF2B68E3D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61200" y="3581400"/>
            <a:ext cx="2123090" cy="1854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1358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 Slide - Bra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2212994" y="1861145"/>
            <a:ext cx="12877463" cy="5965560"/>
          </a:xfrm>
          <a:prstGeom prst="rect">
            <a:avLst/>
          </a:prstGeom>
        </p:spPr>
        <p:txBody>
          <a:bodyPr anchor="ctr"/>
          <a:lstStyle>
            <a:lvl1pPr>
              <a:defRPr sz="5823" b="0" i="0">
                <a:solidFill>
                  <a:srgbClr val="E72000"/>
                </a:solidFill>
                <a:latin typeface="URW Grotesk T Light" charset="0"/>
                <a:ea typeface="URW Grotesk T Light" charset="0"/>
                <a:cs typeface="URW Grotesk T Light" charset="0"/>
              </a:defRPr>
            </a:lvl1pPr>
            <a:lvl2pPr>
              <a:defRPr sz="5823" b="0" i="0">
                <a:solidFill>
                  <a:srgbClr val="E72000"/>
                </a:solidFill>
                <a:latin typeface="URW Grotesk T Light" charset="0"/>
                <a:ea typeface="URW Grotesk T Light" charset="0"/>
                <a:cs typeface="URW Grotesk T Light" charset="0"/>
              </a:defRPr>
            </a:lvl2pPr>
            <a:lvl3pPr>
              <a:defRPr sz="5823" b="0" i="0">
                <a:solidFill>
                  <a:srgbClr val="E72000"/>
                </a:solidFill>
                <a:latin typeface="URW Grotesk T Light" charset="0"/>
                <a:ea typeface="URW Grotesk T Light" charset="0"/>
                <a:cs typeface="URW Grotesk T Light" charset="0"/>
              </a:defRPr>
            </a:lvl3pPr>
            <a:lvl4pPr>
              <a:defRPr sz="5823" b="0" i="0">
                <a:solidFill>
                  <a:srgbClr val="E72000"/>
                </a:solidFill>
                <a:latin typeface="URW Grotesk T Light" charset="0"/>
                <a:ea typeface="URW Grotesk T Light" charset="0"/>
                <a:cs typeface="URW Grotesk T Light" charset="0"/>
              </a:defRPr>
            </a:lvl4pPr>
            <a:lvl5pPr>
              <a:defRPr sz="5823" b="0" i="0">
                <a:solidFill>
                  <a:srgbClr val="E72000"/>
                </a:solidFill>
                <a:latin typeface="URW Grotesk T Light" charset="0"/>
                <a:ea typeface="URW Grotesk T Light" charset="0"/>
                <a:cs typeface="URW Grotesk T Light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itle 19"/>
          <p:cNvSpPr>
            <a:spLocks noGrp="1"/>
          </p:cNvSpPr>
          <p:nvPr>
            <p:ph type="title" hasCustomPrompt="1"/>
          </p:nvPr>
        </p:nvSpPr>
        <p:spPr>
          <a:xfrm>
            <a:off x="6156332" y="382499"/>
            <a:ext cx="9550763" cy="395836"/>
          </a:xfrm>
          <a:prstGeom prst="rect">
            <a:avLst/>
          </a:prstGeom>
        </p:spPr>
        <p:txBody>
          <a:bodyPr/>
          <a:lstStyle>
            <a:lvl1pPr algn="r">
              <a:defRPr sz="2587" b="1" i="0">
                <a:solidFill>
                  <a:srgbClr val="E72000"/>
                </a:solidFill>
                <a:latin typeface="URW Grotesk" charset="0"/>
                <a:ea typeface="URW Grotesk" charset="0"/>
                <a:cs typeface="URW Grotesk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5460144" y="8243883"/>
            <a:ext cx="391509" cy="4864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FE7A3-E23D-E743-B838-FAE50462FADC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 descr="Nebraska_N_RGB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012" y="7800624"/>
            <a:ext cx="985835" cy="918984"/>
          </a:xfrm>
          <a:prstGeom prst="rect">
            <a:avLst/>
          </a:prstGeom>
        </p:spPr>
      </p:pic>
      <p:sp>
        <p:nvSpPr>
          <p:cNvPr id="12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3506902" y="9254386"/>
            <a:ext cx="9735116" cy="554493"/>
          </a:xfrm>
          <a:prstGeom prst="rect">
            <a:avLst/>
          </a:prstGeom>
          <a:noFill/>
          <a:ln>
            <a:noFill/>
          </a:ln>
        </p:spPr>
        <p:txBody>
          <a:bodyPr vert="horz" anchor="t"/>
          <a:lstStyle>
            <a:lvl1pPr marL="0" indent="0">
              <a:buNone/>
              <a:defRPr sz="1456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/>
              <a:t>Add captions here</a:t>
            </a:r>
          </a:p>
          <a:p>
            <a:pPr lvl="0"/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1578422" y="875380"/>
            <a:ext cx="4128181" cy="431272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2587" b="0" i="0" baseline="0">
                <a:latin typeface="URWGroteskConLig"/>
                <a:cs typeface="URWGroteskConLig"/>
              </a:defRPr>
            </a:lvl1pPr>
            <a:lvl2pPr marL="369689" indent="0" algn="r">
              <a:buNone/>
              <a:defRPr sz="2587" b="0" i="0">
                <a:latin typeface="URWGroteskTLig"/>
                <a:cs typeface="URWGroteskTLig"/>
              </a:defRPr>
            </a:lvl2pPr>
            <a:lvl3pPr marL="739378" indent="0" algn="r">
              <a:buNone/>
              <a:defRPr sz="2587" b="0" i="0">
                <a:latin typeface="URWGroteskTLig"/>
                <a:cs typeface="URWGroteskTLig"/>
              </a:defRPr>
            </a:lvl3pPr>
            <a:lvl4pPr marL="1109067" indent="0" algn="r">
              <a:buNone/>
              <a:defRPr sz="2587" b="0" i="0">
                <a:latin typeface="URWGroteskTLig"/>
                <a:cs typeface="URWGroteskTLig"/>
              </a:defRPr>
            </a:lvl4pPr>
            <a:lvl5pPr marL="1478756" indent="0" algn="r">
              <a:buNone/>
              <a:defRPr sz="2587" b="0" i="0">
                <a:latin typeface="URWGroteskTLig"/>
                <a:cs typeface="URWGroteskTLig"/>
              </a:defRPr>
            </a:lvl5pPr>
          </a:lstStyle>
          <a:p>
            <a:pPr lvl="0"/>
            <a:r>
              <a:rPr lang="en-US" dirty="0"/>
              <a:t>Click to add subhead</a:t>
            </a:r>
          </a:p>
        </p:txBody>
      </p:sp>
    </p:spTree>
    <p:extLst>
      <p:ext uri="{BB962C8B-B14F-4D97-AF65-F5344CB8AC3E}">
        <p14:creationId xmlns:p14="http://schemas.microsoft.com/office/powerpoint/2010/main" val="507545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81175E-7 6.62363E-7 L 5.81175E-7 -0.11591 " pathEditMode="relative" rAng="0" ptsTypes="AA">
                                      <p:cBhvr>
                                        <p:cTn id="6" dur="7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7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>
        <p:tmplLst>
          <p:tmpl lvl="1">
            <p:tnLst>
              <p:par>
                <p:cTn presetID="64" presetClass="path" presetSubtype="0" accel="50000" decel="50000" fill="hold" nodeType="afterEffect">
                  <p:stCondLst>
                    <p:cond delay="0"/>
                  </p:stCondLst>
                  <p:childTnLst>
                    <p:animMotion origin="layout" path="M 5.81175E-7 6.62363E-7 L 5.81175E-7 -0.11591 " pathEditMode="relative" rAng="0" ptsTypes="AA">
                      <p:cBhvr>
                        <p:cTn dur="7000" fill="hold"/>
                        <p:tgtEl>
                          <p:spTgt spid="12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0" y="-5796"/>
                    </p:animMotion>
                  </p:childTnLst>
                </p:cTn>
              </p:par>
            </p:tnLst>
          </p:tmpl>
        </p:tmplLst>
      </p:bldP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ontent Slide - Bra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2212994" y="1861145"/>
            <a:ext cx="12877463" cy="5965560"/>
          </a:xfrm>
          <a:prstGeom prst="rect">
            <a:avLst/>
          </a:prstGeom>
        </p:spPr>
        <p:txBody>
          <a:bodyPr anchor="ctr"/>
          <a:lstStyle>
            <a:lvl1pPr>
              <a:defRPr sz="5823" b="0" i="0">
                <a:solidFill>
                  <a:srgbClr val="E72000"/>
                </a:solidFill>
                <a:latin typeface="URW Grotesk T Light" charset="0"/>
                <a:ea typeface="URW Grotesk T Light" charset="0"/>
                <a:cs typeface="URW Grotesk T Light" charset="0"/>
              </a:defRPr>
            </a:lvl1pPr>
            <a:lvl2pPr>
              <a:defRPr sz="5823" b="0" i="0">
                <a:solidFill>
                  <a:srgbClr val="E72000"/>
                </a:solidFill>
                <a:latin typeface="URW Grotesk T Light" charset="0"/>
                <a:ea typeface="URW Grotesk T Light" charset="0"/>
                <a:cs typeface="URW Grotesk T Light" charset="0"/>
              </a:defRPr>
            </a:lvl2pPr>
            <a:lvl3pPr>
              <a:defRPr sz="5823" b="0" i="0">
                <a:solidFill>
                  <a:srgbClr val="E72000"/>
                </a:solidFill>
                <a:latin typeface="URW Grotesk T Light" charset="0"/>
                <a:ea typeface="URW Grotesk T Light" charset="0"/>
                <a:cs typeface="URW Grotesk T Light" charset="0"/>
              </a:defRPr>
            </a:lvl3pPr>
            <a:lvl4pPr>
              <a:defRPr sz="5823" b="0" i="0">
                <a:solidFill>
                  <a:srgbClr val="E72000"/>
                </a:solidFill>
                <a:latin typeface="URW Grotesk T Light" charset="0"/>
                <a:ea typeface="URW Grotesk T Light" charset="0"/>
                <a:cs typeface="URW Grotesk T Light" charset="0"/>
              </a:defRPr>
            </a:lvl4pPr>
            <a:lvl5pPr>
              <a:defRPr sz="5823" b="0" i="0">
                <a:solidFill>
                  <a:srgbClr val="E72000"/>
                </a:solidFill>
                <a:latin typeface="URW Grotesk T Light" charset="0"/>
                <a:ea typeface="URW Grotesk T Light" charset="0"/>
                <a:cs typeface="URW Grotesk T Light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itle 19"/>
          <p:cNvSpPr>
            <a:spLocks noGrp="1"/>
          </p:cNvSpPr>
          <p:nvPr>
            <p:ph type="title" hasCustomPrompt="1"/>
          </p:nvPr>
        </p:nvSpPr>
        <p:spPr>
          <a:xfrm>
            <a:off x="6156332" y="382499"/>
            <a:ext cx="9550763" cy="395836"/>
          </a:xfrm>
          <a:prstGeom prst="rect">
            <a:avLst/>
          </a:prstGeom>
        </p:spPr>
        <p:txBody>
          <a:bodyPr/>
          <a:lstStyle>
            <a:lvl1pPr algn="r">
              <a:defRPr sz="2587" b="1" i="0">
                <a:solidFill>
                  <a:srgbClr val="E72000"/>
                </a:solidFill>
                <a:latin typeface="URW Grotesk" charset="0"/>
                <a:ea typeface="URW Grotesk" charset="0"/>
                <a:cs typeface="URW Grotesk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5460144" y="8243883"/>
            <a:ext cx="391509" cy="4864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FE7A3-E23D-E743-B838-FAE50462FADC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 descr="Nebraska_N_RGB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012" y="7800624"/>
            <a:ext cx="985835" cy="918984"/>
          </a:xfrm>
          <a:prstGeom prst="rect">
            <a:avLst/>
          </a:prstGeom>
        </p:spPr>
      </p:pic>
      <p:sp>
        <p:nvSpPr>
          <p:cNvPr id="12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3506902" y="9254386"/>
            <a:ext cx="9735116" cy="554493"/>
          </a:xfrm>
          <a:prstGeom prst="rect">
            <a:avLst/>
          </a:prstGeom>
          <a:noFill/>
          <a:ln>
            <a:noFill/>
          </a:ln>
        </p:spPr>
        <p:txBody>
          <a:bodyPr vert="horz" anchor="t"/>
          <a:lstStyle>
            <a:lvl1pPr marL="0" indent="0">
              <a:buNone/>
              <a:defRPr sz="1456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/>
              <a:t>Add captions here</a:t>
            </a:r>
          </a:p>
          <a:p>
            <a:pPr lvl="0"/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1578422" y="875380"/>
            <a:ext cx="4128181" cy="431272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2587" b="0" i="0" baseline="0">
                <a:latin typeface="URWGroteskConLig"/>
                <a:cs typeface="URWGroteskConLig"/>
              </a:defRPr>
            </a:lvl1pPr>
            <a:lvl2pPr marL="369689" indent="0" algn="r">
              <a:buNone/>
              <a:defRPr sz="2587" b="0" i="0">
                <a:latin typeface="URWGroteskTLig"/>
                <a:cs typeface="URWGroteskTLig"/>
              </a:defRPr>
            </a:lvl2pPr>
            <a:lvl3pPr marL="739378" indent="0" algn="r">
              <a:buNone/>
              <a:defRPr sz="2587" b="0" i="0">
                <a:latin typeface="URWGroteskTLig"/>
                <a:cs typeface="URWGroteskTLig"/>
              </a:defRPr>
            </a:lvl3pPr>
            <a:lvl4pPr marL="1109067" indent="0" algn="r">
              <a:buNone/>
              <a:defRPr sz="2587" b="0" i="0">
                <a:latin typeface="URWGroteskTLig"/>
                <a:cs typeface="URWGroteskTLig"/>
              </a:defRPr>
            </a:lvl4pPr>
            <a:lvl5pPr marL="1478756" indent="0" algn="r">
              <a:buNone/>
              <a:defRPr sz="2587" b="0" i="0">
                <a:latin typeface="URWGroteskTLig"/>
                <a:cs typeface="URWGroteskTLig"/>
              </a:defRPr>
            </a:lvl5pPr>
          </a:lstStyle>
          <a:p>
            <a:pPr lvl="0"/>
            <a:r>
              <a:rPr lang="en-US" dirty="0"/>
              <a:t>Click to add subhead</a:t>
            </a:r>
          </a:p>
        </p:txBody>
      </p:sp>
    </p:spTree>
    <p:extLst>
      <p:ext uri="{BB962C8B-B14F-4D97-AF65-F5344CB8AC3E}">
        <p14:creationId xmlns:p14="http://schemas.microsoft.com/office/powerpoint/2010/main" val="178394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81175E-7 6.62363E-7 L 5.81175E-7 -0.11591 " pathEditMode="relative" rAng="0" ptsTypes="AA">
                                      <p:cBhvr>
                                        <p:cTn id="6" dur="7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7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>
        <p:tmplLst>
          <p:tmpl lvl="1">
            <p:tnLst>
              <p:par>
                <p:cTn presetID="64" presetClass="path" presetSubtype="0" accel="50000" decel="50000" fill="hold" nodeType="afterEffect">
                  <p:stCondLst>
                    <p:cond delay="0"/>
                  </p:stCondLst>
                  <p:childTnLst>
                    <p:animMotion origin="layout" path="M 5.81175E-7 6.62363E-7 L 5.81175E-7 -0.11591 " pathEditMode="relative" rAng="0" ptsTypes="AA">
                      <p:cBhvr>
                        <p:cTn dur="7000" fill="hold"/>
                        <p:tgtEl>
                          <p:spTgt spid="12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0" y="-5796"/>
                    </p:animMotion>
                  </p:childTnLst>
                </p:cTn>
              </p:par>
            </p:tnLst>
          </p:tmpl>
        </p:tmplLst>
      </p:bldP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6" r:id="rId2"/>
    <p:sldLayoutId id="2147483662" r:id="rId3"/>
    <p:sldLayoutId id="2147483664" r:id="rId4"/>
    <p:sldLayoutId id="2147483667" r:id="rId5"/>
    <p:sldLayoutId id="2147483665" r:id="rId6"/>
    <p:sldLayoutId id="2147483668" r:id="rId7"/>
    <p:sldLayoutId id="2147483671" r:id="rId8"/>
    <p:sldLayoutId id="2147483672" r:id="rId9"/>
    <p:sldLayoutId id="2147483673" r:id="rId10"/>
  </p:sldLayoutIdLst>
  <p:txStyles>
    <p:titleStyle>
      <a:lvl1pPr eaLnBrk="1" hangingPunct="1">
        <a:defRPr>
          <a:latin typeface="+mj-lt"/>
          <a:ea typeface="+mj-ea"/>
          <a:cs typeface="+mj-cs"/>
        </a:defRPr>
      </a:lvl1pPr>
    </p:titleStyle>
    <p:body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www.freeimageslive.co.uk/free_stock_image/confusion-jpg" TargetMode="External"/><Relationship Id="rId5" Type="http://schemas.openxmlformats.org/officeDocument/2006/relationships/image" Target="../media/image27.jpeg"/><Relationship Id="rId4" Type="http://schemas.openxmlformats.org/officeDocument/2006/relationships/hyperlink" Target="http://www.editage.com/insights/answers-to-questions-all-researchers-have-about-the-journal-decision-making-process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1.png"/><Relationship Id="rId5" Type="http://schemas.openxmlformats.org/officeDocument/2006/relationships/image" Target="../media/image30.jpeg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kenthinksaloud.wordpress.com/2016/02/18/the-lone-jigsaw-piece/" TargetMode="External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8.png"/><Relationship Id="rId4" Type="http://schemas.openxmlformats.org/officeDocument/2006/relationships/hyperlink" Target="http://www.editage.com/insights/answers-to-questions-all-researchers-have-about-the-journal-decision-making-process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8831FF27-8447-4C0E-9E07-1F32D4809098}"/>
              </a:ext>
            </a:extLst>
          </p:cNvPr>
          <p:cNvSpPr>
            <a:spLocks noGrp="1"/>
          </p:cNvSpPr>
          <p:nvPr>
            <p:ph type="subTitle" idx="4"/>
          </p:nvPr>
        </p:nvSpPr>
        <p:spPr>
          <a:xfrm>
            <a:off x="1927192" y="8077200"/>
            <a:ext cx="7959883" cy="738664"/>
          </a:xfrm>
        </p:spPr>
        <p:txBody>
          <a:bodyPr/>
          <a:lstStyle/>
          <a:p>
            <a:r>
              <a:rPr lang="en-US" sz="2400" dirty="0"/>
              <a:t>Jim Jackson, Associate Vice Chancellor, University Operations</a:t>
            </a:r>
          </a:p>
          <a:p>
            <a:r>
              <a:rPr lang="en-US" sz="2400" dirty="0"/>
              <a:t>Bill Nunez, Vice Chancellor, Business and Finance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30BE4A7-C35E-438C-99C1-0C59650523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0575" y="1560367"/>
            <a:ext cx="8890000" cy="4708981"/>
          </a:xfrm>
        </p:spPr>
        <p:txBody>
          <a:bodyPr/>
          <a:lstStyle/>
          <a:p>
            <a:pPr algn="ctr"/>
            <a:r>
              <a:rPr lang="en-US" sz="5400" dirty="0"/>
              <a:t>APPA Town Hall: Impact of COVID 19 – </a:t>
            </a:r>
            <a:r>
              <a:rPr lang="en-US" sz="5400" dirty="0" err="1"/>
              <a:t>Dedensifying</a:t>
            </a:r>
            <a:r>
              <a:rPr lang="en-US" sz="5400" dirty="0"/>
              <a:t> Your Spaces </a:t>
            </a:r>
            <a:br>
              <a:rPr lang="en-US" sz="4800" i="0" dirty="0"/>
            </a:br>
            <a:br>
              <a:rPr lang="en-US" sz="4800" i="0" dirty="0"/>
            </a:br>
            <a:r>
              <a:rPr lang="en-US" sz="4800" i="0" dirty="0"/>
              <a:t>University of Nebraska-Lincoln’s  “Forward to Fall”</a:t>
            </a:r>
          </a:p>
        </p:txBody>
      </p:sp>
    </p:spTree>
    <p:extLst>
      <p:ext uri="{BB962C8B-B14F-4D97-AF65-F5344CB8AC3E}">
        <p14:creationId xmlns:p14="http://schemas.microsoft.com/office/powerpoint/2010/main" val="6824734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00" y="609601"/>
            <a:ext cx="12115800" cy="457199"/>
          </a:xfrm>
        </p:spPr>
        <p:txBody>
          <a:bodyPr/>
          <a:lstStyle/>
          <a:p>
            <a:r>
              <a:rPr lang="en-US" dirty="0"/>
              <a:t>APPA Town Hall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C9FAD5AD-E457-491C-B699-2ED0CE241D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60600" y="1523999"/>
            <a:ext cx="13131800" cy="1066801"/>
          </a:xfrm>
        </p:spPr>
        <p:txBody>
          <a:bodyPr/>
          <a:lstStyle/>
          <a:p>
            <a:r>
              <a:rPr lang="en-US" sz="4000" dirty="0"/>
              <a:t>Data Sent to Colleges</a:t>
            </a:r>
            <a:endParaRPr lang="en-US" dirty="0"/>
          </a:p>
        </p:txBody>
      </p:sp>
      <p:pic>
        <p:nvPicPr>
          <p:cNvPr id="21" name="Content Placeholder 8">
            <a:extLst>
              <a:ext uri="{FF2B5EF4-FFF2-40B4-BE49-F238E27FC236}">
                <a16:creationId xmlns:a16="http://schemas.microsoft.com/office/drawing/2014/main" id="{A11B8101-4F02-4B88-A03E-D662464C1FA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9200" y="2067338"/>
            <a:ext cx="8060823" cy="5047817"/>
          </a:xfrm>
          <a:prstGeom prst="rect">
            <a:avLst/>
          </a:prstGeom>
        </p:spPr>
      </p:pic>
      <p:pic>
        <p:nvPicPr>
          <p:cNvPr id="22" name="Content Placeholder 9">
            <a:extLst>
              <a:ext uri="{FF2B5EF4-FFF2-40B4-BE49-F238E27FC236}">
                <a16:creationId xmlns:a16="http://schemas.microsoft.com/office/drawing/2014/main" id="{A312C745-A6BA-4A0C-BBC3-A64DA15EF69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6351" y="5209762"/>
            <a:ext cx="10627343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5945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stop, drawing, sign&#10;&#10;Description automatically generated">
            <a:extLst>
              <a:ext uri="{FF2B5EF4-FFF2-40B4-BE49-F238E27FC236}">
                <a16:creationId xmlns:a16="http://schemas.microsoft.com/office/drawing/2014/main" id="{B603D570-A5AF-4873-BC1E-10BCC26E7E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8775700" y="1371600"/>
            <a:ext cx="5372100" cy="3606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00" y="609601"/>
            <a:ext cx="12115800" cy="457199"/>
          </a:xfrm>
        </p:spPr>
        <p:txBody>
          <a:bodyPr/>
          <a:lstStyle/>
          <a:p>
            <a:r>
              <a:rPr lang="en-US"/>
              <a:t>APPA Town Hall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75700" y="6161831"/>
            <a:ext cx="6781800" cy="1458169"/>
          </a:xfrm>
        </p:spPr>
        <p:txBody>
          <a:bodyPr/>
          <a:lstStyle/>
          <a:p>
            <a:pPr marL="1143000" lvl="1" indent="-685800">
              <a:buFont typeface="Arial" panose="020B0604020202020204" pitchFamily="34" charset="0"/>
              <a:buChar char="•"/>
            </a:pPr>
            <a:r>
              <a:rPr lang="en-US" sz="3600" dirty="0"/>
              <a:t>Ongoing Considerations and Unknowns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sz="3600" dirty="0"/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4" name="Picture 3" descr="A picture containing food, plate, drawing&#10;&#10;Description automatically generated">
            <a:extLst>
              <a:ext uri="{FF2B5EF4-FFF2-40B4-BE49-F238E27FC236}">
                <a16:creationId xmlns:a16="http://schemas.microsoft.com/office/drawing/2014/main" id="{E2E0FA5D-6431-406F-AFC8-BC81940B3F0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3175000" y="1603399"/>
            <a:ext cx="4724400" cy="31432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F5D58F88-1094-460A-8516-45918DE064BD}"/>
              </a:ext>
            </a:extLst>
          </p:cNvPr>
          <p:cNvSpPr txBox="1">
            <a:spLocks/>
          </p:cNvSpPr>
          <p:nvPr/>
        </p:nvSpPr>
        <p:spPr>
          <a:xfrm>
            <a:off x="2946400" y="6170930"/>
            <a:ext cx="6781800" cy="1068070"/>
          </a:xfrm>
          <a:prstGeom prst="rect">
            <a:avLst/>
          </a:prstGeom>
        </p:spPr>
        <p:txBody>
          <a:bodyPr lIns="0" tIns="0" rIns="0" bIns="0" anchor="t"/>
          <a:lstStyle>
            <a:lvl1pPr marL="0" eaLnBrk="1" hangingPunct="1">
              <a:defRPr sz="4800" b="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eaLnBrk="1" hangingPunct="1">
              <a:defRPr>
                <a:latin typeface="+mn-lt"/>
                <a:ea typeface="+mn-ea"/>
                <a:cs typeface="+mn-cs"/>
              </a:defRPr>
            </a:lvl2pPr>
            <a:lvl3pPr marL="914400" eaLnBrk="1" hangingPunct="1">
              <a:defRPr>
                <a:latin typeface="+mn-lt"/>
                <a:ea typeface="+mn-ea"/>
                <a:cs typeface="+mn-cs"/>
              </a:defRPr>
            </a:lvl3pPr>
            <a:lvl4pPr marL="1371600" eaLnBrk="1" hangingPunct="1">
              <a:defRPr>
                <a:latin typeface="+mn-lt"/>
                <a:ea typeface="+mn-ea"/>
                <a:cs typeface="+mn-cs"/>
              </a:defRPr>
            </a:lvl4pPr>
            <a:lvl5pPr marL="1828800" eaLnBrk="1" hangingPunct="1">
              <a:defRPr>
                <a:latin typeface="+mn-lt"/>
                <a:ea typeface="+mn-ea"/>
                <a:cs typeface="+mn-cs"/>
              </a:defRPr>
            </a:lvl5pPr>
            <a:lvl6pPr marL="2286000" eaLnBrk="1" hangingPunct="1">
              <a:defRPr>
                <a:latin typeface="+mn-lt"/>
                <a:ea typeface="+mn-ea"/>
                <a:cs typeface="+mn-cs"/>
              </a:defRPr>
            </a:lvl6pPr>
            <a:lvl7pPr marL="2743200" eaLnBrk="1" hangingPunct="1">
              <a:defRPr>
                <a:latin typeface="+mn-lt"/>
                <a:ea typeface="+mn-ea"/>
                <a:cs typeface="+mn-cs"/>
              </a:defRPr>
            </a:lvl7pPr>
            <a:lvl8pPr marL="3200400" eaLnBrk="1" hangingPunct="1">
              <a:defRPr>
                <a:latin typeface="+mn-lt"/>
                <a:ea typeface="+mn-ea"/>
                <a:cs typeface="+mn-cs"/>
              </a:defRPr>
            </a:lvl8pPr>
            <a:lvl9pPr marL="3657600" eaLnBrk="1" hangingPunct="1">
              <a:defRPr>
                <a:latin typeface="+mn-lt"/>
                <a:ea typeface="+mn-ea"/>
                <a:cs typeface="+mn-cs"/>
              </a:defRPr>
            </a:lvl9pPr>
          </a:lstStyle>
          <a:p>
            <a:pPr marL="1143000" lvl="1" indent="-685800">
              <a:buFont typeface="Arial" panose="020B0604020202020204" pitchFamily="34" charset="0"/>
              <a:buChar char="•"/>
            </a:pPr>
            <a:r>
              <a:rPr lang="en-US" sz="4000" kern="0" dirty="0">
                <a:solidFill>
                  <a:sysClr val="windowText" lastClr="000000"/>
                </a:solidFill>
              </a:rPr>
              <a:t>Lessons “Learning”</a:t>
            </a:r>
            <a:endParaRPr lang="en-US" sz="4000" kern="0" dirty="0"/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sz="5400" kern="0" dirty="0"/>
          </a:p>
        </p:txBody>
      </p:sp>
    </p:spTree>
    <p:extLst>
      <p:ext uri="{BB962C8B-B14F-4D97-AF65-F5344CB8AC3E}">
        <p14:creationId xmlns:p14="http://schemas.microsoft.com/office/powerpoint/2010/main" val="11046664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00" y="609601"/>
            <a:ext cx="12115800" cy="457199"/>
          </a:xfrm>
        </p:spPr>
        <p:txBody>
          <a:bodyPr/>
          <a:lstStyle/>
          <a:p>
            <a:r>
              <a:rPr lang="en-US" dirty="0"/>
              <a:t>APPA Town Hall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D3676A5-2B1D-4B2E-93F6-5EE4EF372A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413000" y="1523999"/>
            <a:ext cx="12979400" cy="6092143"/>
          </a:xfrm>
        </p:spPr>
        <p:txBody>
          <a:bodyPr/>
          <a:lstStyle/>
          <a:p>
            <a:r>
              <a:rPr lang="en-US" sz="4000" dirty="0"/>
              <a:t>University Operations: Mobility Issues-University Shuttle</a:t>
            </a:r>
          </a:p>
        </p:txBody>
      </p:sp>
      <p:pic>
        <p:nvPicPr>
          <p:cNvPr id="4" name="Picture 3" descr="A picture containing cellphone&#10;&#10;Description automatically generated">
            <a:extLst>
              <a:ext uri="{FF2B5EF4-FFF2-40B4-BE49-F238E27FC236}">
                <a16:creationId xmlns:a16="http://schemas.microsoft.com/office/drawing/2014/main" id="{2527E7DE-7B9F-46BF-8753-1F62AED77F1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37400" y="2440601"/>
            <a:ext cx="2743200" cy="6176211"/>
          </a:xfrm>
          <a:prstGeom prst="rect">
            <a:avLst/>
          </a:prstGeom>
        </p:spPr>
      </p:pic>
      <p:pic>
        <p:nvPicPr>
          <p:cNvPr id="12" name="Picture 11" descr="A picture containing indoor, window, filled, sitting&#10;&#10;Description automatically generated">
            <a:extLst>
              <a:ext uri="{FF2B5EF4-FFF2-40B4-BE49-F238E27FC236}">
                <a16:creationId xmlns:a16="http://schemas.microsoft.com/office/drawing/2014/main" id="{3A8C00F1-807F-4A65-AA83-BCC7ACEC190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5352" y="3581400"/>
            <a:ext cx="5986486" cy="3342921"/>
          </a:xfrm>
          <a:prstGeom prst="rect">
            <a:avLst/>
          </a:prstGeom>
        </p:spPr>
      </p:pic>
      <p:pic>
        <p:nvPicPr>
          <p:cNvPr id="20" name="Picture 19" descr="A truck is parked on the side of a road&#10;&#10;Description automatically generated">
            <a:extLst>
              <a:ext uri="{FF2B5EF4-FFF2-40B4-BE49-F238E27FC236}">
                <a16:creationId xmlns:a16="http://schemas.microsoft.com/office/drawing/2014/main" id="{E809EB92-195E-4E0A-A2D5-91F6AD1FD0F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13000" y="2382589"/>
            <a:ext cx="4579648" cy="2020874"/>
          </a:xfrm>
          <a:prstGeom prst="rect">
            <a:avLst/>
          </a:prstGeom>
        </p:spPr>
      </p:pic>
      <p:pic>
        <p:nvPicPr>
          <p:cNvPr id="8" name="Picture 7" descr="A picture containing building, train, indoor, luggage&#10;&#10;Description automatically generated">
            <a:extLst>
              <a:ext uri="{FF2B5EF4-FFF2-40B4-BE49-F238E27FC236}">
                <a16:creationId xmlns:a16="http://schemas.microsoft.com/office/drawing/2014/main" id="{BEE328F6-3AFF-4B82-B270-212135D23E9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13000" y="4560970"/>
            <a:ext cx="4558910" cy="4049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219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5E016B-34C0-4F45-8507-AE94F3832E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APPA Town Hall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0BB73704-98DD-496E-B9AE-B6F1EAB17B1F}"/>
              </a:ext>
            </a:extLst>
          </p:cNvPr>
          <p:cNvSpPr txBox="1">
            <a:spLocks/>
          </p:cNvSpPr>
          <p:nvPr/>
        </p:nvSpPr>
        <p:spPr>
          <a:xfrm>
            <a:off x="1955800" y="4572000"/>
            <a:ext cx="14097000" cy="14664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r" eaLnBrk="1" hangingPunct="1">
              <a:defRPr sz="3200" b="1" i="0">
                <a:solidFill>
                  <a:schemeClr val="tx1"/>
                </a:solidFill>
                <a:latin typeface="+mn-lt"/>
                <a:ea typeface="+mj-ea"/>
                <a:cs typeface="Times New Roman"/>
              </a:defRPr>
            </a:lvl1pPr>
          </a:lstStyle>
          <a:p>
            <a:pPr algn="ctr" rtl="0">
              <a:lnSpc>
                <a:spcPct val="90000"/>
              </a:lnSpc>
              <a:spcBef>
                <a:spcPct val="0"/>
              </a:spcBef>
            </a:pPr>
            <a:r>
              <a:rPr lang="en-US" sz="6000" kern="1200" dirty="0">
                <a:latin typeface="+mj-lt"/>
                <a:cs typeface="+mj-cs"/>
              </a:rPr>
              <a:t>Posters and Signs</a:t>
            </a:r>
          </a:p>
        </p:txBody>
      </p:sp>
      <p:pic>
        <p:nvPicPr>
          <p:cNvPr id="22" name="Picture 21" descr="A screenshot of a cell phone&#10;&#10;Description automatically generated">
            <a:extLst>
              <a:ext uri="{FF2B5EF4-FFF2-40B4-BE49-F238E27FC236}">
                <a16:creationId xmlns:a16="http://schemas.microsoft.com/office/drawing/2014/main" id="{C1E67F77-4735-44BA-83B0-CCD3547E31F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4309" y="1824340"/>
            <a:ext cx="4568289" cy="256966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3" name="Picture 22" descr="A picture containing screenshot, drawing&#10;&#10;Description automatically generated">
            <a:extLst>
              <a:ext uri="{FF2B5EF4-FFF2-40B4-BE49-F238E27FC236}">
                <a16:creationId xmlns:a16="http://schemas.microsoft.com/office/drawing/2014/main" id="{132A028B-D268-4487-9D96-606E0B7CB13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2600" y="1828800"/>
            <a:ext cx="4560360" cy="256520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4" name="Picture 23" descr="A screenshot of a cell phone&#10;&#10;Description automatically generated">
            <a:extLst>
              <a:ext uri="{FF2B5EF4-FFF2-40B4-BE49-F238E27FC236}">
                <a16:creationId xmlns:a16="http://schemas.microsoft.com/office/drawing/2014/main" id="{F12D169B-3FCF-4B1C-B763-76820601D32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64127" y="1828800"/>
            <a:ext cx="4564873" cy="256774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8967424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EE6EBF-D575-412E-85D3-9D821FBC80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APPA Town Hall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0D29B2-F25B-4206-8BDE-1EDD9A2C23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56000" y="1523999"/>
            <a:ext cx="7083757" cy="6092143"/>
          </a:xfrm>
        </p:spPr>
        <p:txBody>
          <a:bodyPr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/>
              <a:t>Institutional and System alignment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0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/>
              <a:t>Sourcing health and wellness supplies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0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/>
              <a:t>Strategically locating health and wellness supplies</a:t>
            </a:r>
          </a:p>
          <a:p>
            <a:endParaRPr lang="en-US" sz="4000" dirty="0"/>
          </a:p>
        </p:txBody>
      </p:sp>
      <p:pic>
        <p:nvPicPr>
          <p:cNvPr id="4" name="Picture 3" descr="A picture containing puzzle, object, indoor, hand&#10;&#10;Description automatically generated">
            <a:extLst>
              <a:ext uri="{FF2B5EF4-FFF2-40B4-BE49-F238E27FC236}">
                <a16:creationId xmlns:a16="http://schemas.microsoft.com/office/drawing/2014/main" id="{B40678EE-5C2E-40F0-816F-8814F3B69AA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1633201" y="1676400"/>
            <a:ext cx="3148390" cy="2895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3C184EC-BEFD-40D3-8D3D-634F1D0E467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71200" y="4456996"/>
            <a:ext cx="4150057" cy="386785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9803054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1999" y="609601"/>
            <a:ext cx="12210661" cy="457199"/>
          </a:xfrm>
        </p:spPr>
        <p:txBody>
          <a:bodyPr/>
          <a:lstStyle/>
          <a:p>
            <a:r>
              <a:rPr lang="en-US" dirty="0"/>
              <a:t>APPA Town Hall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56000" y="2438400"/>
            <a:ext cx="11836400" cy="6476999"/>
          </a:xfrm>
        </p:spPr>
        <p:txBody>
          <a:bodyPr/>
          <a:lstStyle/>
          <a:p>
            <a:endParaRPr lang="en-US" sz="3600" dirty="0"/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72339" y="1973295"/>
            <a:ext cx="11220061" cy="71628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098800" y="1424111"/>
            <a:ext cx="5334000" cy="672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>
              <a:lnSpc>
                <a:spcPct val="107000"/>
              </a:lnSpc>
              <a:spcAft>
                <a:spcPts val="800"/>
              </a:spcAft>
              <a:tabLst>
                <a:tab pos="1371600" algn="l"/>
              </a:tabLst>
            </a:pPr>
            <a:r>
              <a:rPr lang="en-US" b="1" dirty="0"/>
              <a:t>COVID health and wellness product Catalog 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1371600" algn="l"/>
              </a:tabLst>
            </a:pP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71523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stop, drawing, sign&#10;&#10;Description automatically generated">
            <a:extLst>
              <a:ext uri="{FF2B5EF4-FFF2-40B4-BE49-F238E27FC236}">
                <a16:creationId xmlns:a16="http://schemas.microsoft.com/office/drawing/2014/main" id="{B603D570-A5AF-4873-BC1E-10BCC26E7E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8775700" y="2057400"/>
            <a:ext cx="5372100" cy="3606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00" y="609601"/>
            <a:ext cx="12115800" cy="457199"/>
          </a:xfrm>
        </p:spPr>
        <p:txBody>
          <a:bodyPr/>
          <a:lstStyle/>
          <a:p>
            <a:r>
              <a:rPr lang="en-US"/>
              <a:t>APPA Town Hall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75700" y="6847631"/>
            <a:ext cx="6781800" cy="1458169"/>
          </a:xfrm>
        </p:spPr>
        <p:txBody>
          <a:bodyPr/>
          <a:lstStyle/>
          <a:p>
            <a:pPr marL="1143000" lvl="1" indent="-685800">
              <a:buFont typeface="Arial" panose="020B0604020202020204" pitchFamily="34" charset="0"/>
              <a:buChar char="•"/>
            </a:pPr>
            <a:r>
              <a:rPr lang="en-US" sz="3600" dirty="0"/>
              <a:t>Ongoing Considerations and Unknowns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sz="3600" dirty="0"/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F5D58F88-1094-460A-8516-45918DE064BD}"/>
              </a:ext>
            </a:extLst>
          </p:cNvPr>
          <p:cNvSpPr txBox="1">
            <a:spLocks/>
          </p:cNvSpPr>
          <p:nvPr/>
        </p:nvSpPr>
        <p:spPr>
          <a:xfrm>
            <a:off x="2946400" y="6856730"/>
            <a:ext cx="6781800" cy="1068070"/>
          </a:xfrm>
          <a:prstGeom prst="rect">
            <a:avLst/>
          </a:prstGeom>
        </p:spPr>
        <p:txBody>
          <a:bodyPr lIns="0" tIns="0" rIns="0" bIns="0" anchor="t"/>
          <a:lstStyle>
            <a:lvl1pPr marL="0" eaLnBrk="1" hangingPunct="1">
              <a:defRPr sz="4800" b="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eaLnBrk="1" hangingPunct="1">
              <a:defRPr>
                <a:latin typeface="+mn-lt"/>
                <a:ea typeface="+mn-ea"/>
                <a:cs typeface="+mn-cs"/>
              </a:defRPr>
            </a:lvl2pPr>
            <a:lvl3pPr marL="914400" eaLnBrk="1" hangingPunct="1">
              <a:defRPr>
                <a:latin typeface="+mn-lt"/>
                <a:ea typeface="+mn-ea"/>
                <a:cs typeface="+mn-cs"/>
              </a:defRPr>
            </a:lvl3pPr>
            <a:lvl4pPr marL="1371600" eaLnBrk="1" hangingPunct="1">
              <a:defRPr>
                <a:latin typeface="+mn-lt"/>
                <a:ea typeface="+mn-ea"/>
                <a:cs typeface="+mn-cs"/>
              </a:defRPr>
            </a:lvl4pPr>
            <a:lvl5pPr marL="1828800" eaLnBrk="1" hangingPunct="1">
              <a:defRPr>
                <a:latin typeface="+mn-lt"/>
                <a:ea typeface="+mn-ea"/>
                <a:cs typeface="+mn-cs"/>
              </a:defRPr>
            </a:lvl5pPr>
            <a:lvl6pPr marL="2286000" eaLnBrk="1" hangingPunct="1">
              <a:defRPr>
                <a:latin typeface="+mn-lt"/>
                <a:ea typeface="+mn-ea"/>
                <a:cs typeface="+mn-cs"/>
              </a:defRPr>
            </a:lvl6pPr>
            <a:lvl7pPr marL="2743200" eaLnBrk="1" hangingPunct="1">
              <a:defRPr>
                <a:latin typeface="+mn-lt"/>
                <a:ea typeface="+mn-ea"/>
                <a:cs typeface="+mn-cs"/>
              </a:defRPr>
            </a:lvl7pPr>
            <a:lvl8pPr marL="3200400" eaLnBrk="1" hangingPunct="1">
              <a:defRPr>
                <a:latin typeface="+mn-lt"/>
                <a:ea typeface="+mn-ea"/>
                <a:cs typeface="+mn-cs"/>
              </a:defRPr>
            </a:lvl8pPr>
            <a:lvl9pPr marL="3657600" eaLnBrk="1" hangingPunct="1">
              <a:defRPr>
                <a:latin typeface="+mn-lt"/>
                <a:ea typeface="+mn-ea"/>
                <a:cs typeface="+mn-cs"/>
              </a:defRPr>
            </a:lvl9pPr>
          </a:lstStyle>
          <a:p>
            <a:pPr marL="1143000" lvl="1" indent="-685800">
              <a:buFont typeface="Arial" panose="020B0604020202020204" pitchFamily="34" charset="0"/>
              <a:buChar char="•"/>
            </a:pPr>
            <a:r>
              <a:rPr lang="en-US" sz="4000" kern="0" dirty="0">
                <a:solidFill>
                  <a:sysClr val="windowText" lastClr="000000"/>
                </a:solidFill>
              </a:rPr>
              <a:t>Energy setbacks</a:t>
            </a:r>
          </a:p>
          <a:p>
            <a:pPr marL="1143000" lvl="1" indent="-685800">
              <a:buFont typeface="Arial" panose="020B0604020202020204" pitchFamily="34" charset="0"/>
              <a:buChar char="•"/>
            </a:pPr>
            <a:r>
              <a:rPr lang="en-US" sz="4000" kern="0" dirty="0">
                <a:solidFill>
                  <a:sysClr val="windowText" lastClr="000000"/>
                </a:solidFill>
              </a:rPr>
              <a:t>Reopening Buildings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F7BE062-DC07-4AC3-99E4-9EA4E357FBA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03600" y="1313421"/>
            <a:ext cx="4353465" cy="50947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1716624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E2ED6F9-63C3-4A8D-9BB4-1EA62533B6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6256000" cy="9144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D72081E-AD41-4FBB-B02B-698A68DBCA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9221" y="5625206"/>
            <a:ext cx="14889929" cy="2785756"/>
          </a:xfrm>
          <a:prstGeom prst="rect">
            <a:avLst/>
          </a:prstGeom>
          <a:ln w="12700">
            <a:solidFill>
              <a:srgbClr val="DEDEDE"/>
            </a:solidFill>
          </a:ln>
          <a:effectLst>
            <a:outerShdw blurRad="50800" dist="38100" dir="2700000" algn="tl" rotWithShape="0">
              <a:schemeClr val="bg2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2080" y="5993954"/>
            <a:ext cx="4815840" cy="2048256"/>
          </a:xfrm>
        </p:spPr>
        <p:txBody>
          <a:bodyPr>
            <a:normAutofit/>
          </a:bodyPr>
          <a:lstStyle/>
          <a:p>
            <a:r>
              <a:rPr lang="en-US" sz="4300"/>
              <a:t>APPA Town Hall – COVID-19 and UNL’s Forward to Fall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16248AD-805F-41BF-9B57-FC53E5B32F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3877" y="6548692"/>
            <a:ext cx="170688" cy="93878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F82758F-B2B3-4F0A-BB90-4BFFEDD166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658055" y="7005891"/>
            <a:ext cx="1950720" cy="24384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1101" y="5993954"/>
            <a:ext cx="8081363" cy="2048256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sz="2400"/>
              <a:t>Discussion Topics</a:t>
            </a:r>
          </a:p>
          <a:p>
            <a:pPr marL="685800" indent="-6858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/>
              <a:t>Academics (Bill Nunez)</a:t>
            </a:r>
          </a:p>
          <a:p>
            <a:pPr marL="685800" indent="-6858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/>
              <a:t>Operations (Jim Jackson)</a:t>
            </a:r>
          </a:p>
          <a:p>
            <a:pPr>
              <a:spcAft>
                <a:spcPts val="600"/>
              </a:spcAft>
            </a:pPr>
            <a:endParaRPr lang="en-US" sz="240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7A05520-065B-4F45-A70E-321A9AFB4E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000" y="63276"/>
            <a:ext cx="16016316" cy="5270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7702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3BAD0F-BE3C-4EAF-AD2F-3A812D790C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APPA Town Hall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9089906-5688-4BDD-AC83-CE7EB00477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6925" y="1676400"/>
            <a:ext cx="14264221" cy="7463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855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00" y="609601"/>
            <a:ext cx="12115800" cy="457199"/>
          </a:xfrm>
        </p:spPr>
        <p:txBody>
          <a:bodyPr/>
          <a:lstStyle/>
          <a:p>
            <a:r>
              <a:rPr lang="en-US"/>
              <a:t>APPA Town Hall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56000" y="1523999"/>
            <a:ext cx="7543800" cy="6092143"/>
          </a:xfrm>
        </p:spPr>
        <p:txBody>
          <a:bodyPr/>
          <a:lstStyle/>
          <a:p>
            <a:r>
              <a:rPr lang="en-US" dirty="0"/>
              <a:t>Academics</a:t>
            </a:r>
          </a:p>
          <a:p>
            <a:pPr marL="1143000" lvl="1" indent="-685800">
              <a:buFont typeface="Arial" panose="020B0604020202020204" pitchFamily="34" charset="0"/>
              <a:buChar char="•"/>
            </a:pPr>
            <a:r>
              <a:rPr lang="en-US" sz="3600" dirty="0"/>
              <a:t>University Leadership Coordination and Support</a:t>
            </a:r>
          </a:p>
          <a:p>
            <a:pPr marL="1143000" lvl="1" indent="-685800">
              <a:buFont typeface="Arial" panose="020B0604020202020204" pitchFamily="34" charset="0"/>
              <a:buChar char="•"/>
            </a:pPr>
            <a:endParaRPr lang="en-US" sz="3600" dirty="0"/>
          </a:p>
          <a:p>
            <a:pPr marL="1143000" lvl="1" indent="-685800">
              <a:buFont typeface="Arial" panose="020B0604020202020204" pitchFamily="34" charset="0"/>
              <a:buChar char="•"/>
            </a:pPr>
            <a:endParaRPr lang="en-US" sz="3600" dirty="0"/>
          </a:p>
          <a:p>
            <a:pPr marL="1143000" lvl="1" indent="-685800">
              <a:buFont typeface="Arial" panose="020B0604020202020204" pitchFamily="34" charset="0"/>
              <a:buChar char="•"/>
            </a:pPr>
            <a:r>
              <a:rPr lang="en-US" sz="3600" dirty="0"/>
              <a:t>Academic Course Delivery</a:t>
            </a:r>
          </a:p>
          <a:p>
            <a:pPr marL="1143000" lvl="1" indent="-685800">
              <a:buFont typeface="Arial" panose="020B0604020202020204" pitchFamily="34" charset="0"/>
              <a:buChar char="•"/>
            </a:pPr>
            <a:endParaRPr lang="en-US" sz="3600" dirty="0"/>
          </a:p>
          <a:p>
            <a:pPr marL="1143000" lvl="1" indent="-685800">
              <a:buFont typeface="Arial" panose="020B0604020202020204" pitchFamily="34" charset="0"/>
              <a:buChar char="•"/>
            </a:pPr>
            <a:endParaRPr lang="en-US" sz="3600" dirty="0"/>
          </a:p>
          <a:p>
            <a:pPr marL="1143000" lvl="1" indent="-685800">
              <a:buFont typeface="Arial" panose="020B0604020202020204" pitchFamily="34" charset="0"/>
              <a:buChar char="•"/>
            </a:pPr>
            <a:endParaRPr lang="en-US" sz="3600" dirty="0"/>
          </a:p>
          <a:p>
            <a:pPr marL="1143000" lvl="1" indent="-685800">
              <a:buFont typeface="Arial" panose="020B0604020202020204" pitchFamily="34" charset="0"/>
              <a:buChar char="•"/>
            </a:pPr>
            <a:r>
              <a:rPr lang="en-US" sz="3600" dirty="0"/>
              <a:t>Commitment to Health and Safety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A6D4BA5-091E-4DD9-8F30-48E3A9B5368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61600" y="1831341"/>
            <a:ext cx="2294673" cy="280310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51AF554-4ECC-4A66-8AE2-41C5872EA4E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611919" y="3657600"/>
            <a:ext cx="2176162" cy="287930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DFCA51A-87F3-4A02-9AF5-9AAF75452DB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005999" y="5445996"/>
            <a:ext cx="2283601" cy="2908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6789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00" y="609601"/>
            <a:ext cx="12115800" cy="457199"/>
          </a:xfrm>
        </p:spPr>
        <p:txBody>
          <a:bodyPr/>
          <a:lstStyle/>
          <a:p>
            <a:r>
              <a:rPr lang="en-US" dirty="0"/>
              <a:t>APPA Town Hall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08400" y="3094643"/>
            <a:ext cx="10620375" cy="5466260"/>
          </a:xfrm>
        </p:spPr>
        <p:txBody>
          <a:bodyPr/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3600" dirty="0"/>
              <a:t>Academics-Classroom Process</a:t>
            </a:r>
          </a:p>
          <a:p>
            <a:pPr marL="1143000" lvl="1" indent="-6858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Modeled 6 feet physical distance polygons in CAD/Archibus of UNL’s 340 classrooms, over 9300 classes</a:t>
            </a:r>
          </a:p>
          <a:p>
            <a:pPr marL="1143000" lvl="1" indent="-6858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Distributed data to academic units - Instructed to plan for </a:t>
            </a:r>
            <a:r>
              <a:rPr lang="en-US" sz="2800" b="1" dirty="0">
                <a:solidFill>
                  <a:srgbClr val="FF0000"/>
                </a:solidFill>
              </a:rPr>
              <a:t>31% of seating capacity</a:t>
            </a:r>
            <a:r>
              <a:rPr lang="en-US" sz="2800" dirty="0"/>
              <a:t> based off CAD modeling</a:t>
            </a:r>
          </a:p>
          <a:p>
            <a:pPr marL="1143000" lvl="1" indent="-6858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Coordinated and scheduled physical distance verification “walk through” with academic unit representatives </a:t>
            </a:r>
          </a:p>
          <a:p>
            <a:pPr marL="1143000" lvl="1" indent="-6858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Walk through verification of 340 classroom spaces resulted in </a:t>
            </a:r>
            <a:r>
              <a:rPr lang="en-US" sz="2800" b="1" dirty="0">
                <a:solidFill>
                  <a:srgbClr val="FF0000"/>
                </a:solidFill>
              </a:rPr>
              <a:t>35% of seating capacity </a:t>
            </a:r>
          </a:p>
          <a:p>
            <a:pPr marL="1143000" lvl="1" indent="-6858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Lab capacities in the 50% range – Auditorium style seating in the </a:t>
            </a:r>
            <a:r>
              <a:rPr lang="en-US" sz="2800" b="1" dirty="0">
                <a:solidFill>
                  <a:srgbClr val="FF0000"/>
                </a:solidFill>
              </a:rPr>
              <a:t>20-25% range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FCF68C4-B247-489E-89A1-711464393F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9200" y="1295400"/>
            <a:ext cx="12601575" cy="176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6553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B7A603-EDF5-4DFB-9D7E-385082143D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APPA Town Hall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1A7A77-3EFE-463C-8B67-95CCCFE7C3B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Running multiple modeling scenarios in CAD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6886935-F47F-4BC1-918B-DFE219C9930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2600" y="2667000"/>
            <a:ext cx="4846034" cy="471314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744982D-BE55-4D69-984F-9D07BA2B476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4600" y="2667000"/>
            <a:ext cx="8222430" cy="4713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0547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00" y="609601"/>
            <a:ext cx="12115800" cy="457199"/>
          </a:xfrm>
        </p:spPr>
        <p:txBody>
          <a:bodyPr/>
          <a:lstStyle/>
          <a:p>
            <a:r>
              <a:rPr lang="en-US"/>
              <a:t>APPA Town Hall</a:t>
            </a:r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5066056-5974-4CD2-B7B4-42C78547D0A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65600" y="2133600"/>
            <a:ext cx="8944021" cy="6858000"/>
          </a:xfrm>
          <a:prstGeom prst="rect">
            <a:avLst/>
          </a:prstGeom>
        </p:spPr>
      </p:pic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C9FAD5AD-E457-491C-B699-2ED0CE241D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60600" y="1523999"/>
            <a:ext cx="13131800" cy="1066801"/>
          </a:xfrm>
        </p:spPr>
        <p:txBody>
          <a:bodyPr/>
          <a:lstStyle/>
          <a:p>
            <a:r>
              <a:rPr lang="en-US" sz="3600" dirty="0"/>
              <a:t>Final 6 feet physical distance polygon modeling format in CAD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7702915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00" y="609601"/>
            <a:ext cx="12115800" cy="457199"/>
          </a:xfrm>
        </p:spPr>
        <p:txBody>
          <a:bodyPr/>
          <a:lstStyle/>
          <a:p>
            <a:r>
              <a:rPr lang="en-US" dirty="0"/>
              <a:t>APPA Town Hall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C9FAD5AD-E457-491C-B699-2ED0CE241D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60600" y="1523999"/>
            <a:ext cx="13131800" cy="1066801"/>
          </a:xfrm>
        </p:spPr>
        <p:txBody>
          <a:bodyPr/>
          <a:lstStyle/>
          <a:p>
            <a:r>
              <a:rPr lang="en-US" sz="4000" dirty="0"/>
              <a:t>Mockup</a:t>
            </a:r>
            <a:endParaRPr lang="en-US" dirty="0"/>
          </a:p>
        </p:txBody>
      </p:sp>
      <p:pic>
        <p:nvPicPr>
          <p:cNvPr id="21" name="Picture 20" descr="A large room&#10;&#10;Description automatically generated">
            <a:extLst>
              <a:ext uri="{FF2B5EF4-FFF2-40B4-BE49-F238E27FC236}">
                <a16:creationId xmlns:a16="http://schemas.microsoft.com/office/drawing/2014/main" id="{D3D55521-D124-4CC5-B92E-69DEDA46976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6593"/>
          <a:stretch/>
        </p:blipFill>
        <p:spPr>
          <a:xfrm>
            <a:off x="3098800" y="2240280"/>
            <a:ext cx="11787410" cy="5608319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9004698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00" y="609601"/>
            <a:ext cx="12115800" cy="457199"/>
          </a:xfrm>
        </p:spPr>
        <p:txBody>
          <a:bodyPr/>
          <a:lstStyle/>
          <a:p>
            <a:r>
              <a:rPr lang="en-US" dirty="0"/>
              <a:t>APPA Town Hall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C9FAD5AD-E457-491C-B699-2ED0CE241D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60600" y="1523999"/>
            <a:ext cx="13131800" cy="1066801"/>
          </a:xfrm>
        </p:spPr>
        <p:txBody>
          <a:bodyPr/>
          <a:lstStyle/>
          <a:p>
            <a:r>
              <a:rPr lang="en-US" sz="4000" dirty="0"/>
              <a:t>Examples</a:t>
            </a:r>
            <a:endParaRPr lang="en-US" dirty="0"/>
          </a:p>
        </p:txBody>
      </p:sp>
      <p:pic>
        <p:nvPicPr>
          <p:cNvPr id="5" name="Picture 3" descr="bcfd1541-9293-49b8-842a-64ecad9bf508@namprd05">
            <a:extLst>
              <a:ext uri="{FF2B5EF4-FFF2-40B4-BE49-F238E27FC236}">
                <a16:creationId xmlns:a16="http://schemas.microsoft.com/office/drawing/2014/main" id="{682A1EF5-677E-4261-BE78-28D13B3A41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286907" y="2209800"/>
            <a:ext cx="6539593" cy="36331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1343b511-bd7b-47ab-bde6-44db60f095ee@namprd05">
            <a:extLst>
              <a:ext uri="{FF2B5EF4-FFF2-40B4-BE49-F238E27FC236}">
                <a16:creationId xmlns:a16="http://schemas.microsoft.com/office/drawing/2014/main" id="{44A11194-8555-44BF-BC21-9B4141F53D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035179" y="2258782"/>
            <a:ext cx="7220821" cy="35841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3380AE7B-15BB-49D9-8215-B77285E0B2EA}"/>
              </a:ext>
            </a:extLst>
          </p:cNvPr>
          <p:cNvGrpSpPr/>
          <p:nvPr/>
        </p:nvGrpSpPr>
        <p:grpSpPr>
          <a:xfrm>
            <a:off x="5435600" y="5943600"/>
            <a:ext cx="6781800" cy="3042771"/>
            <a:chOff x="5435600" y="6101229"/>
            <a:chExt cx="6781800" cy="3042771"/>
          </a:xfrm>
        </p:grpSpPr>
        <p:pic>
          <p:nvPicPr>
            <p:cNvPr id="9" name="Picture 4" descr="a2871a51-83f1-4b1d-b737-bdbffac8c25c@namprd05">
              <a:extLst>
                <a:ext uri="{FF2B5EF4-FFF2-40B4-BE49-F238E27FC236}">
                  <a16:creationId xmlns:a16="http://schemas.microsoft.com/office/drawing/2014/main" id="{00FD667B-928D-40D8-A12E-0DE2A9FCA87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5435600" y="6101229"/>
              <a:ext cx="6781800" cy="304277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D97513E2-2FB0-452C-993A-1964923B9428}"/>
                </a:ext>
              </a:extLst>
            </p:cNvPr>
            <p:cNvSpPr/>
            <p:nvPr/>
          </p:nvSpPr>
          <p:spPr>
            <a:xfrm>
              <a:off x="11176000" y="7383780"/>
              <a:ext cx="228600" cy="228600"/>
            </a:xfrm>
            <a:prstGeom prst="ellipse">
              <a:avLst/>
            </a:prstGeom>
            <a:noFill/>
            <a:ln>
              <a:solidFill>
                <a:srgbClr val="D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8D3732DA-9EA4-41CE-BD07-9DD3DE96A061}"/>
                </a:ext>
              </a:extLst>
            </p:cNvPr>
            <p:cNvSpPr/>
            <p:nvPr/>
          </p:nvSpPr>
          <p:spPr>
            <a:xfrm>
              <a:off x="9194800" y="6666304"/>
              <a:ext cx="228600" cy="228600"/>
            </a:xfrm>
            <a:prstGeom prst="ellipse">
              <a:avLst/>
            </a:prstGeom>
            <a:noFill/>
            <a:ln>
              <a:solidFill>
                <a:srgbClr val="D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4ADCE386-55BF-48AE-B20F-B537A2022124}"/>
                </a:ext>
              </a:extLst>
            </p:cNvPr>
            <p:cNvSpPr/>
            <p:nvPr/>
          </p:nvSpPr>
          <p:spPr>
            <a:xfrm>
              <a:off x="8356600" y="6324600"/>
              <a:ext cx="228600" cy="228600"/>
            </a:xfrm>
            <a:prstGeom prst="ellipse">
              <a:avLst/>
            </a:prstGeom>
            <a:noFill/>
            <a:ln>
              <a:solidFill>
                <a:srgbClr val="D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D20416A9-C6C3-47AD-B277-A34C58308C8A}"/>
                </a:ext>
              </a:extLst>
            </p:cNvPr>
            <p:cNvSpPr/>
            <p:nvPr/>
          </p:nvSpPr>
          <p:spPr>
            <a:xfrm>
              <a:off x="8806579" y="7155180"/>
              <a:ext cx="228600" cy="228600"/>
            </a:xfrm>
            <a:prstGeom prst="ellipse">
              <a:avLst/>
            </a:prstGeom>
            <a:noFill/>
            <a:ln>
              <a:solidFill>
                <a:srgbClr val="D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5F2C979C-E215-4D7B-A263-059F92FC7629}"/>
                </a:ext>
              </a:extLst>
            </p:cNvPr>
            <p:cNvSpPr/>
            <p:nvPr/>
          </p:nvSpPr>
          <p:spPr>
            <a:xfrm>
              <a:off x="6892490" y="7017440"/>
              <a:ext cx="228600" cy="228600"/>
            </a:xfrm>
            <a:prstGeom prst="ellipse">
              <a:avLst/>
            </a:prstGeom>
            <a:noFill/>
            <a:ln>
              <a:solidFill>
                <a:srgbClr val="D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A971752C-DFB6-4C2A-B922-BAF9660C9D3C}"/>
                </a:ext>
              </a:extLst>
            </p:cNvPr>
            <p:cNvSpPr/>
            <p:nvPr/>
          </p:nvSpPr>
          <p:spPr>
            <a:xfrm>
              <a:off x="6604000" y="7772400"/>
              <a:ext cx="228600" cy="228600"/>
            </a:xfrm>
            <a:prstGeom prst="ellipse">
              <a:avLst/>
            </a:prstGeom>
            <a:noFill/>
            <a:ln>
              <a:solidFill>
                <a:srgbClr val="D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5F2E3724-96E7-4F4B-8871-963BE76B2FDE}"/>
                </a:ext>
              </a:extLst>
            </p:cNvPr>
            <p:cNvSpPr/>
            <p:nvPr/>
          </p:nvSpPr>
          <p:spPr>
            <a:xfrm>
              <a:off x="10033000" y="8229600"/>
              <a:ext cx="228600" cy="228600"/>
            </a:xfrm>
            <a:prstGeom prst="ellipse">
              <a:avLst/>
            </a:prstGeom>
            <a:noFill/>
            <a:ln>
              <a:solidFill>
                <a:srgbClr val="D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830B9C02-CEA9-49B3-BEFE-8C20A265D15F}"/>
                </a:ext>
              </a:extLst>
            </p:cNvPr>
            <p:cNvSpPr/>
            <p:nvPr/>
          </p:nvSpPr>
          <p:spPr>
            <a:xfrm>
              <a:off x="11036300" y="6752739"/>
              <a:ext cx="228600" cy="228600"/>
            </a:xfrm>
            <a:prstGeom prst="ellipse">
              <a:avLst/>
            </a:prstGeom>
            <a:noFill/>
            <a:ln>
              <a:solidFill>
                <a:srgbClr val="D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CF67F529-41D8-4A95-A128-361C671638E5}"/>
                </a:ext>
              </a:extLst>
            </p:cNvPr>
            <p:cNvSpPr/>
            <p:nvPr/>
          </p:nvSpPr>
          <p:spPr>
            <a:xfrm>
              <a:off x="6588760" y="6546999"/>
              <a:ext cx="228600" cy="228600"/>
            </a:xfrm>
            <a:prstGeom prst="ellipse">
              <a:avLst/>
            </a:prstGeom>
            <a:noFill/>
            <a:ln>
              <a:solidFill>
                <a:srgbClr val="D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60047EE1-274A-4314-BC1E-58472A601DC5}"/>
                </a:ext>
              </a:extLst>
            </p:cNvPr>
            <p:cNvSpPr/>
            <p:nvPr/>
          </p:nvSpPr>
          <p:spPr>
            <a:xfrm>
              <a:off x="9509760" y="6390788"/>
              <a:ext cx="228600" cy="228600"/>
            </a:xfrm>
            <a:prstGeom prst="ellipse">
              <a:avLst/>
            </a:prstGeom>
            <a:noFill/>
            <a:ln>
              <a:solidFill>
                <a:srgbClr val="D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9D2634F4-C542-4652-91D6-77DDB95D095A}"/>
                </a:ext>
              </a:extLst>
            </p:cNvPr>
            <p:cNvSpPr/>
            <p:nvPr/>
          </p:nvSpPr>
          <p:spPr>
            <a:xfrm>
              <a:off x="7432040" y="6276488"/>
              <a:ext cx="228600" cy="228600"/>
            </a:xfrm>
            <a:prstGeom prst="ellipse">
              <a:avLst/>
            </a:prstGeom>
            <a:noFill/>
            <a:ln>
              <a:solidFill>
                <a:srgbClr val="D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25997064-544B-4282-ACFA-B0A08437A603}"/>
                </a:ext>
              </a:extLst>
            </p:cNvPr>
            <p:cNvSpPr/>
            <p:nvPr/>
          </p:nvSpPr>
          <p:spPr>
            <a:xfrm>
              <a:off x="7891780" y="6613187"/>
              <a:ext cx="228600" cy="228600"/>
            </a:xfrm>
            <a:prstGeom prst="ellipse">
              <a:avLst/>
            </a:prstGeom>
            <a:noFill/>
            <a:ln>
              <a:solidFill>
                <a:srgbClr val="D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022906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ritGlory-PPT-template" id="{25FF1998-5BA4-3346-9F04-C45D263CFD75}" vid="{CA984101-C6EB-4A46-A17E-53FE57953CC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281</Words>
  <Application>Microsoft Office PowerPoint</Application>
  <PresentationFormat>Custom</PresentationFormat>
  <Paragraphs>65</Paragraphs>
  <Slides>16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URW Grotesk</vt:lpstr>
      <vt:lpstr>URW Grotesk T Light</vt:lpstr>
      <vt:lpstr>URWGroteskConLig</vt:lpstr>
      <vt:lpstr>URWGroteskTLig</vt:lpstr>
      <vt:lpstr>Office Theme</vt:lpstr>
      <vt:lpstr>APPA Town Hall: Impact of COVID 19 – Dedensifying Your Spaces   University of Nebraska-Lincoln’s  “Forward to Fall”</vt:lpstr>
      <vt:lpstr>APPA Town Hall – COVID-19 and UNL’s Forward to Fall</vt:lpstr>
      <vt:lpstr>APPA Town Hall</vt:lpstr>
      <vt:lpstr>APPA Town Hall</vt:lpstr>
      <vt:lpstr>APPA Town Hall</vt:lpstr>
      <vt:lpstr>APPA Town Hall</vt:lpstr>
      <vt:lpstr>APPA Town Hall</vt:lpstr>
      <vt:lpstr>APPA Town Hall</vt:lpstr>
      <vt:lpstr>APPA Town Hall</vt:lpstr>
      <vt:lpstr>APPA Town Hall</vt:lpstr>
      <vt:lpstr>APPA Town Hall</vt:lpstr>
      <vt:lpstr>APPA Town Hall</vt:lpstr>
      <vt:lpstr>APPA Town Hall</vt:lpstr>
      <vt:lpstr>APPA Town Hall</vt:lpstr>
      <vt:lpstr>APPA Town Hall</vt:lpstr>
      <vt:lpstr>APPA Town Hall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APPA Town Hall: Impact of COVID 19 – Dedensifying Your Spaces   University of Nebraska-Lincoln’s  “Forward to Fall”</dc:title>
  <dc:creator>William Nunez</dc:creator>
  <cp:lastModifiedBy>William Nunez</cp:lastModifiedBy>
  <cp:revision>6</cp:revision>
  <dcterms:created xsi:type="dcterms:W3CDTF">2020-06-11T21:23:46Z</dcterms:created>
  <dcterms:modified xsi:type="dcterms:W3CDTF">2020-06-12T00:35:53Z</dcterms:modified>
</cp:coreProperties>
</file>